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5" r:id="rId5"/>
    <p:sldId id="276" r:id="rId6"/>
    <p:sldId id="277" r:id="rId7"/>
    <p:sldId id="278" r:id="rId8"/>
    <p:sldId id="279" r:id="rId9"/>
    <p:sldId id="280" r:id="rId10"/>
    <p:sldId id="257" r:id="rId11"/>
    <p:sldId id="258" r:id="rId12"/>
    <p:sldId id="259" r:id="rId13"/>
    <p:sldId id="260" r:id="rId14"/>
    <p:sldId id="261" r:id="rId15"/>
    <p:sldId id="262" r:id="rId16"/>
    <p:sldId id="281" r:id="rId17"/>
    <p:sldId id="272" r:id="rId18"/>
    <p:sldId id="284" r:id="rId19"/>
    <p:sldId id="285" r:id="rId20"/>
    <p:sldId id="263" r:id="rId21"/>
    <p:sldId id="264" r:id="rId22"/>
    <p:sldId id="266" r:id="rId23"/>
    <p:sldId id="268" r:id="rId24"/>
    <p:sldId id="267" r:id="rId25"/>
    <p:sldId id="269" r:id="rId26"/>
    <p:sldId id="283"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8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2656FC-8273-4BA6-8C8B-606EE183EEE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FF12-E067-416D-BBEC-8BEFF1DC7CA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32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656FC-8273-4BA6-8C8B-606EE183EEE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FF12-E067-416D-BBEC-8BEFF1DC7CA0}" type="slidenum">
              <a:rPr lang="en-US" smtClean="0"/>
              <a:t>‹#›</a:t>
            </a:fld>
            <a:endParaRPr lang="en-US"/>
          </a:p>
        </p:txBody>
      </p:sp>
    </p:spTree>
    <p:extLst>
      <p:ext uri="{BB962C8B-B14F-4D97-AF65-F5344CB8AC3E}">
        <p14:creationId xmlns:p14="http://schemas.microsoft.com/office/powerpoint/2010/main" val="340978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656FC-8273-4BA6-8C8B-606EE183EEE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FF12-E067-416D-BBEC-8BEFF1DC7CA0}" type="slidenum">
              <a:rPr lang="en-US" smtClean="0"/>
              <a:t>‹#›</a:t>
            </a:fld>
            <a:endParaRPr lang="en-US"/>
          </a:p>
        </p:txBody>
      </p:sp>
    </p:spTree>
    <p:extLst>
      <p:ext uri="{BB962C8B-B14F-4D97-AF65-F5344CB8AC3E}">
        <p14:creationId xmlns:p14="http://schemas.microsoft.com/office/powerpoint/2010/main" val="174649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656FC-8273-4BA6-8C8B-606EE183EEE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FF12-E067-416D-BBEC-8BEFF1DC7CA0}" type="slidenum">
              <a:rPr lang="en-US" smtClean="0"/>
              <a:t>‹#›</a:t>
            </a:fld>
            <a:endParaRPr lang="en-US"/>
          </a:p>
        </p:txBody>
      </p:sp>
    </p:spTree>
    <p:extLst>
      <p:ext uri="{BB962C8B-B14F-4D97-AF65-F5344CB8AC3E}">
        <p14:creationId xmlns:p14="http://schemas.microsoft.com/office/powerpoint/2010/main" val="310259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656FC-8273-4BA6-8C8B-606EE183EEE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FF12-E067-416D-BBEC-8BEFF1DC7CA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89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2656FC-8273-4BA6-8C8B-606EE183EEE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FF12-E067-416D-BBEC-8BEFF1DC7CA0}" type="slidenum">
              <a:rPr lang="en-US" smtClean="0"/>
              <a:t>‹#›</a:t>
            </a:fld>
            <a:endParaRPr lang="en-US"/>
          </a:p>
        </p:txBody>
      </p:sp>
    </p:spTree>
    <p:extLst>
      <p:ext uri="{BB962C8B-B14F-4D97-AF65-F5344CB8AC3E}">
        <p14:creationId xmlns:p14="http://schemas.microsoft.com/office/powerpoint/2010/main" val="140728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2656FC-8273-4BA6-8C8B-606EE183EEE4}"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2FF12-E067-416D-BBEC-8BEFF1DC7CA0}" type="slidenum">
              <a:rPr lang="en-US" smtClean="0"/>
              <a:t>‹#›</a:t>
            </a:fld>
            <a:endParaRPr lang="en-US"/>
          </a:p>
        </p:txBody>
      </p:sp>
    </p:spTree>
    <p:extLst>
      <p:ext uri="{BB962C8B-B14F-4D97-AF65-F5344CB8AC3E}">
        <p14:creationId xmlns:p14="http://schemas.microsoft.com/office/powerpoint/2010/main" val="37531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2656FC-8273-4BA6-8C8B-606EE183EEE4}"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2FF12-E067-416D-BBEC-8BEFF1DC7CA0}" type="slidenum">
              <a:rPr lang="en-US" smtClean="0"/>
              <a:t>‹#›</a:t>
            </a:fld>
            <a:endParaRPr lang="en-US"/>
          </a:p>
        </p:txBody>
      </p:sp>
    </p:spTree>
    <p:extLst>
      <p:ext uri="{BB962C8B-B14F-4D97-AF65-F5344CB8AC3E}">
        <p14:creationId xmlns:p14="http://schemas.microsoft.com/office/powerpoint/2010/main" val="110408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B2656FC-8273-4BA6-8C8B-606EE183EEE4}" type="datetimeFigureOut">
              <a:rPr lang="en-US" smtClean="0"/>
              <a:t>2/26/2025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CD2FF12-E067-416D-BBEC-8BEFF1DC7CA0}" type="slidenum">
              <a:rPr lang="en-US" smtClean="0"/>
              <a:t>‹#›</a:t>
            </a:fld>
            <a:endParaRPr lang="en-US"/>
          </a:p>
        </p:txBody>
      </p:sp>
    </p:spTree>
    <p:extLst>
      <p:ext uri="{BB962C8B-B14F-4D97-AF65-F5344CB8AC3E}">
        <p14:creationId xmlns:p14="http://schemas.microsoft.com/office/powerpoint/2010/main" val="297708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2656FC-8273-4BA6-8C8B-606EE183EEE4}" type="datetimeFigureOut">
              <a:rPr lang="en-US" smtClean="0"/>
              <a:t>2/26/2025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CD2FF12-E067-416D-BBEC-8BEFF1DC7CA0}" type="slidenum">
              <a:rPr lang="en-US" smtClean="0"/>
              <a:t>‹#›</a:t>
            </a:fld>
            <a:endParaRPr lang="en-US"/>
          </a:p>
        </p:txBody>
      </p:sp>
    </p:spTree>
    <p:extLst>
      <p:ext uri="{BB962C8B-B14F-4D97-AF65-F5344CB8AC3E}">
        <p14:creationId xmlns:p14="http://schemas.microsoft.com/office/powerpoint/2010/main" val="268500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656FC-8273-4BA6-8C8B-606EE183EEE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FF12-E067-416D-BBEC-8BEFF1DC7CA0}" type="slidenum">
              <a:rPr lang="en-US" smtClean="0"/>
              <a:t>‹#›</a:t>
            </a:fld>
            <a:endParaRPr lang="en-US"/>
          </a:p>
        </p:txBody>
      </p:sp>
    </p:spTree>
    <p:extLst>
      <p:ext uri="{BB962C8B-B14F-4D97-AF65-F5344CB8AC3E}">
        <p14:creationId xmlns:p14="http://schemas.microsoft.com/office/powerpoint/2010/main" val="207984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B2656FC-8273-4BA6-8C8B-606EE183EEE4}" type="datetimeFigureOut">
              <a:rPr lang="en-US" smtClean="0"/>
              <a:t>2/26/2025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CD2FF12-E067-416D-BBEC-8BEFF1DC7CA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663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8A3F-EEF5-4638-0F0A-03CD92FACBC3}"/>
              </a:ext>
            </a:extLst>
          </p:cNvPr>
          <p:cNvSpPr>
            <a:spLocks noGrp="1"/>
          </p:cNvSpPr>
          <p:nvPr>
            <p:ph type="ctrTitle"/>
          </p:nvPr>
        </p:nvSpPr>
        <p:spPr/>
        <p:txBody>
          <a:bodyPr>
            <a:normAutofit/>
          </a:bodyPr>
          <a:lstStyle/>
          <a:p>
            <a:pPr algn="ctr"/>
            <a:r>
              <a:rPr lang="en-US" dirty="0"/>
              <a:t>Attentive Church </a:t>
            </a:r>
            <a:br>
              <a:rPr lang="en-US" dirty="0"/>
            </a:br>
            <a:r>
              <a:rPr lang="en-US" dirty="0"/>
              <a:t>Leadership – Part 1</a:t>
            </a:r>
          </a:p>
        </p:txBody>
      </p:sp>
      <p:sp>
        <p:nvSpPr>
          <p:cNvPr id="3" name="Subtitle 2">
            <a:extLst>
              <a:ext uri="{FF2B5EF4-FFF2-40B4-BE49-F238E27FC236}">
                <a16:creationId xmlns:a16="http://schemas.microsoft.com/office/drawing/2014/main" id="{50090381-93FD-03AD-737E-6383C6A6C3BC}"/>
              </a:ext>
            </a:extLst>
          </p:cNvPr>
          <p:cNvSpPr>
            <a:spLocks noGrp="1"/>
          </p:cNvSpPr>
          <p:nvPr>
            <p:ph type="subTitle" idx="1"/>
          </p:nvPr>
        </p:nvSpPr>
        <p:spPr/>
        <p:txBody>
          <a:bodyPr/>
          <a:lstStyle/>
          <a:p>
            <a:r>
              <a:rPr lang="en-US" dirty="0"/>
              <a:t>Saturday. March 1, 2025</a:t>
            </a:r>
          </a:p>
        </p:txBody>
      </p:sp>
    </p:spTree>
    <p:extLst>
      <p:ext uri="{BB962C8B-B14F-4D97-AF65-F5344CB8AC3E}">
        <p14:creationId xmlns:p14="http://schemas.microsoft.com/office/powerpoint/2010/main" val="242841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F762B5-BA92-D43E-AFA8-21B8C8A53916}"/>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5600" dirty="0">
                <a:solidFill>
                  <a:schemeClr val="tx1">
                    <a:lumMod val="85000"/>
                    <a:lumOff val="15000"/>
                  </a:schemeClr>
                </a:solidFill>
              </a:rPr>
              <a:t>We Have Never Been This Way Before.</a:t>
            </a:r>
            <a:br>
              <a:rPr lang="en-US" sz="5600" dirty="0">
                <a:solidFill>
                  <a:schemeClr val="tx1">
                    <a:lumMod val="85000"/>
                    <a:lumOff val="15000"/>
                  </a:schemeClr>
                </a:solidFill>
              </a:rPr>
            </a:br>
            <a:r>
              <a:rPr lang="en-US" sz="5600" dirty="0">
                <a:solidFill>
                  <a:schemeClr val="tx1">
                    <a:lumMod val="85000"/>
                    <a:lumOff val="15000"/>
                  </a:schemeClr>
                </a:solidFill>
              </a:rPr>
              <a:t>Joshua 3-4</a:t>
            </a:r>
          </a:p>
        </p:txBody>
      </p:sp>
      <p:pic>
        <p:nvPicPr>
          <p:cNvPr id="5" name="Content Placeholder 4" descr="A river with a green bush&#10;&#10;AI-generated content may be incorrect.">
            <a:extLst>
              <a:ext uri="{FF2B5EF4-FFF2-40B4-BE49-F238E27FC236}">
                <a16:creationId xmlns:a16="http://schemas.microsoft.com/office/drawing/2014/main" id="{8C7E7EB7-AC5C-FB03-C20D-44D9AA44B28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309" r="19680" b="1"/>
          <a:stretch/>
        </p:blipFill>
        <p:spPr>
          <a:xfrm>
            <a:off x="633999" y="640081"/>
            <a:ext cx="5462001" cy="5054156"/>
          </a:xfrm>
          <a:prstGeom prst="rect">
            <a:avLst/>
          </a:prstGeom>
        </p:spPr>
      </p:pic>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4172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3346A-519C-5D1A-C55A-CAAFBCBC2047}"/>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June 6, 1946</a:t>
            </a:r>
          </a:p>
        </p:txBody>
      </p:sp>
      <p:pic>
        <p:nvPicPr>
          <p:cNvPr id="5" name="Content Placeholder 4" descr="A book cover of a park&#10;&#10;AI-generated content may be incorrect.">
            <a:extLst>
              <a:ext uri="{FF2B5EF4-FFF2-40B4-BE49-F238E27FC236}">
                <a16:creationId xmlns:a16="http://schemas.microsoft.com/office/drawing/2014/main" id="{BD0091F4-EEA7-E714-A9D0-621D98B93BF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28151"/>
          <a:stretch/>
        </p:blipFill>
        <p:spPr>
          <a:xfrm>
            <a:off x="633999" y="640081"/>
            <a:ext cx="5462001" cy="5054156"/>
          </a:xfrm>
          <a:prstGeom prst="rect">
            <a:avLst/>
          </a:prstGeom>
        </p:spPr>
      </p:pic>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1034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2A418-9ACC-08BA-4043-36FB5C13F715}"/>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5000">
                <a:solidFill>
                  <a:schemeClr val="tx1">
                    <a:lumMod val="85000"/>
                    <a:lumOff val="15000"/>
                  </a:schemeClr>
                </a:solidFill>
              </a:rPr>
              <a:t>90,000 School Children in a Parade on a Thursday Before School is Out</a:t>
            </a:r>
          </a:p>
        </p:txBody>
      </p:sp>
      <p:pic>
        <p:nvPicPr>
          <p:cNvPr id="5" name="Content Placeholder 4" descr="A large crowd of people standing outside&#10;&#10;AI-generated content may be incorrect.">
            <a:extLst>
              <a:ext uri="{FF2B5EF4-FFF2-40B4-BE49-F238E27FC236}">
                <a16:creationId xmlns:a16="http://schemas.microsoft.com/office/drawing/2014/main" id="{DD5A759C-FEDE-C622-AD4C-DF0F502BD53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0436" r="4609" b="-1"/>
          <a:stretch/>
        </p:blipFill>
        <p:spPr>
          <a:xfrm>
            <a:off x="633999" y="640081"/>
            <a:ext cx="5462001" cy="5054156"/>
          </a:xfrm>
          <a:prstGeom prst="rect">
            <a:avLst/>
          </a:prstGeom>
        </p:spPr>
      </p:pic>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5871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132D-DAD1-2775-580F-553A4FC108C3}"/>
              </a:ext>
            </a:extLst>
          </p:cNvPr>
          <p:cNvSpPr>
            <a:spLocks noGrp="1"/>
          </p:cNvSpPr>
          <p:nvPr>
            <p:ph type="title"/>
          </p:nvPr>
        </p:nvSpPr>
        <p:spPr/>
        <p:txBody>
          <a:bodyPr/>
          <a:lstStyle/>
          <a:p>
            <a:pPr algn="ctr"/>
            <a:r>
              <a:rPr lang="en-US" dirty="0"/>
              <a:t>119</a:t>
            </a:r>
            <a:r>
              <a:rPr lang="en-US" baseline="30000" dirty="0"/>
              <a:t>th</a:t>
            </a:r>
            <a:r>
              <a:rPr lang="en-US" dirty="0"/>
              <a:t> Annual Sunday School Parade</a:t>
            </a:r>
          </a:p>
        </p:txBody>
      </p:sp>
      <p:pic>
        <p:nvPicPr>
          <p:cNvPr id="5" name="Content Placeholder 4" descr="A blue question mark with black shadow&#10;&#10;AI-generated content may be incorrect.">
            <a:extLst>
              <a:ext uri="{FF2B5EF4-FFF2-40B4-BE49-F238E27FC236}">
                <a16:creationId xmlns:a16="http://schemas.microsoft.com/office/drawing/2014/main" id="{5149BF74-39BF-C58C-99D3-D79E8493A7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1492" y="1846263"/>
            <a:ext cx="2909342" cy="4022725"/>
          </a:xfrm>
        </p:spPr>
      </p:pic>
    </p:spTree>
    <p:extLst>
      <p:ext uri="{BB962C8B-B14F-4D97-AF65-F5344CB8AC3E}">
        <p14:creationId xmlns:p14="http://schemas.microsoft.com/office/powerpoint/2010/main" val="153097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B1AE-C6EE-4451-1C02-D257F93B3A5F}"/>
              </a:ext>
            </a:extLst>
          </p:cNvPr>
          <p:cNvSpPr>
            <a:spLocks noGrp="1"/>
          </p:cNvSpPr>
          <p:nvPr>
            <p:ph type="title"/>
          </p:nvPr>
        </p:nvSpPr>
        <p:spPr/>
        <p:txBody>
          <a:bodyPr/>
          <a:lstStyle/>
          <a:p>
            <a:pPr algn="ctr"/>
            <a:r>
              <a:rPr lang="en-US" dirty="0"/>
              <a:t>Pre-Christian and Post-Christian</a:t>
            </a:r>
          </a:p>
        </p:txBody>
      </p:sp>
      <p:sp>
        <p:nvSpPr>
          <p:cNvPr id="3" name="Content Placeholder 2">
            <a:extLst>
              <a:ext uri="{FF2B5EF4-FFF2-40B4-BE49-F238E27FC236}">
                <a16:creationId xmlns:a16="http://schemas.microsoft.com/office/drawing/2014/main" id="{7726DD38-2C26-EEBE-247C-8C21C48438D6}"/>
              </a:ext>
            </a:extLst>
          </p:cNvPr>
          <p:cNvSpPr>
            <a:spLocks noGrp="1"/>
          </p:cNvSpPr>
          <p:nvPr>
            <p:ph idx="1"/>
          </p:nvPr>
        </p:nvSpPr>
        <p:spPr/>
        <p:txBody>
          <a:bodyPr/>
          <a:lstStyle/>
          <a:p>
            <a:endParaRPr lang="en-US" dirty="0"/>
          </a:p>
          <a:p>
            <a:r>
              <a:rPr lang="en-US" sz="2800" u="sng" dirty="0"/>
              <a:t>Pre-Christian Evangelism</a:t>
            </a:r>
          </a:p>
          <a:p>
            <a:r>
              <a:rPr lang="en-US" sz="2800" dirty="0"/>
              <a:t>Explosive Missional Expansion</a:t>
            </a:r>
          </a:p>
          <a:p>
            <a:r>
              <a:rPr lang="en-US" sz="2800" dirty="0"/>
              <a:t>Believe – Behave – Belong</a:t>
            </a:r>
          </a:p>
          <a:p>
            <a:r>
              <a:rPr lang="en-US" sz="2800" dirty="0"/>
              <a:t>Catechetical Depth</a:t>
            </a:r>
          </a:p>
          <a:p>
            <a:r>
              <a:rPr lang="en-US" sz="2800" dirty="0"/>
              <a:t>Moral Clarity – Sex/Marriage and Wealth</a:t>
            </a:r>
          </a:p>
          <a:p>
            <a:endParaRPr lang="en-US" sz="2800" dirty="0"/>
          </a:p>
          <a:p>
            <a:endParaRPr lang="en-US" dirty="0"/>
          </a:p>
        </p:txBody>
      </p:sp>
    </p:spTree>
    <p:extLst>
      <p:ext uri="{BB962C8B-B14F-4D97-AF65-F5344CB8AC3E}">
        <p14:creationId xmlns:p14="http://schemas.microsoft.com/office/powerpoint/2010/main" val="296809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44B1-048F-0C0B-71C6-46463C9E8710}"/>
              </a:ext>
            </a:extLst>
          </p:cNvPr>
          <p:cNvSpPr>
            <a:spLocks noGrp="1"/>
          </p:cNvSpPr>
          <p:nvPr>
            <p:ph type="title"/>
          </p:nvPr>
        </p:nvSpPr>
        <p:spPr/>
        <p:txBody>
          <a:bodyPr/>
          <a:lstStyle/>
          <a:p>
            <a:pPr algn="ctr"/>
            <a:r>
              <a:rPr lang="en-US" dirty="0"/>
              <a:t>Post-Christian Context</a:t>
            </a:r>
          </a:p>
        </p:txBody>
      </p:sp>
      <p:sp>
        <p:nvSpPr>
          <p:cNvPr id="3" name="Content Placeholder 2">
            <a:extLst>
              <a:ext uri="{FF2B5EF4-FFF2-40B4-BE49-F238E27FC236}">
                <a16:creationId xmlns:a16="http://schemas.microsoft.com/office/drawing/2014/main" id="{8FFF5F18-80B3-DA89-4C12-6DB6001BC042}"/>
              </a:ext>
            </a:extLst>
          </p:cNvPr>
          <p:cNvSpPr>
            <a:spLocks noGrp="1"/>
          </p:cNvSpPr>
          <p:nvPr>
            <p:ph idx="1"/>
          </p:nvPr>
        </p:nvSpPr>
        <p:spPr/>
        <p:txBody>
          <a:bodyPr/>
          <a:lstStyle/>
          <a:p>
            <a:endParaRPr lang="en-US" dirty="0"/>
          </a:p>
          <a:p>
            <a:r>
              <a:rPr lang="en-US" sz="3200" u="sng" dirty="0"/>
              <a:t>Post-Christian</a:t>
            </a:r>
          </a:p>
          <a:p>
            <a:r>
              <a:rPr lang="en-US" sz="3200" dirty="0"/>
              <a:t>Christianity Tried and Found Wanting</a:t>
            </a:r>
          </a:p>
          <a:p>
            <a:r>
              <a:rPr lang="en-US" sz="3200" dirty="0"/>
              <a:t>Little Perceived Difference from the Culture</a:t>
            </a:r>
          </a:p>
          <a:p>
            <a:r>
              <a:rPr lang="en-US" sz="3200" dirty="0"/>
              <a:t>Christians Seen as Mean and Judgmental</a:t>
            </a:r>
          </a:p>
          <a:p>
            <a:r>
              <a:rPr lang="en-US" sz="3200" dirty="0"/>
              <a:t>Emotionally Expressive Individualism</a:t>
            </a:r>
          </a:p>
          <a:p>
            <a:endParaRPr lang="en-US" dirty="0"/>
          </a:p>
        </p:txBody>
      </p:sp>
    </p:spTree>
    <p:extLst>
      <p:ext uri="{BB962C8B-B14F-4D97-AF65-F5344CB8AC3E}">
        <p14:creationId xmlns:p14="http://schemas.microsoft.com/office/powerpoint/2010/main" val="425817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A map of the united states&#10;&#10;AI-generated content may be incorrect.">
            <a:extLst>
              <a:ext uri="{FF2B5EF4-FFF2-40B4-BE49-F238E27FC236}">
                <a16:creationId xmlns:a16="http://schemas.microsoft.com/office/drawing/2014/main" id="{94BB988A-0B3E-E6D9-4A22-27164F143AA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0827" b="17057"/>
          <a:stretch/>
        </p:blipFill>
        <p:spPr>
          <a:xfrm>
            <a:off x="20" y="10"/>
            <a:ext cx="12191980" cy="6857990"/>
          </a:xfrm>
          <a:prstGeom prst="rect">
            <a:avLst/>
          </a:prstGeom>
        </p:spPr>
      </p:pic>
    </p:spTree>
    <p:extLst>
      <p:ext uri="{BB962C8B-B14F-4D97-AF65-F5344CB8AC3E}">
        <p14:creationId xmlns:p14="http://schemas.microsoft.com/office/powerpoint/2010/main" val="290955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12A7-4CE1-AFAF-E770-1D5D9029D80C}"/>
              </a:ext>
            </a:extLst>
          </p:cNvPr>
          <p:cNvSpPr>
            <a:spLocks noGrp="1"/>
          </p:cNvSpPr>
          <p:nvPr>
            <p:ph type="title"/>
          </p:nvPr>
        </p:nvSpPr>
        <p:spPr/>
        <p:txBody>
          <a:bodyPr/>
          <a:lstStyle/>
          <a:p>
            <a:pPr algn="ctr"/>
            <a:r>
              <a:rPr lang="en-US" dirty="0"/>
              <a:t>Discussion of Genesis 3 and the Fall</a:t>
            </a:r>
          </a:p>
        </p:txBody>
      </p:sp>
      <p:sp>
        <p:nvSpPr>
          <p:cNvPr id="3" name="Content Placeholder 2">
            <a:extLst>
              <a:ext uri="{FF2B5EF4-FFF2-40B4-BE49-F238E27FC236}">
                <a16:creationId xmlns:a16="http://schemas.microsoft.com/office/drawing/2014/main" id="{A311A7F8-6AE1-720C-0668-5EB3670E1324}"/>
              </a:ext>
            </a:extLst>
          </p:cNvPr>
          <p:cNvSpPr>
            <a:spLocks noGrp="1"/>
          </p:cNvSpPr>
          <p:nvPr>
            <p:ph idx="1"/>
          </p:nvPr>
        </p:nvSpPr>
        <p:spPr/>
        <p:txBody>
          <a:bodyPr/>
          <a:lstStyle/>
          <a:p>
            <a:pPr marL="0" indent="0">
              <a:buNone/>
            </a:pPr>
            <a:endParaRPr lang="en-US" dirty="0"/>
          </a:p>
          <a:p>
            <a:pPr marL="457200" indent="-457200">
              <a:buAutoNum type="arabicParenR"/>
            </a:pPr>
            <a:r>
              <a:rPr lang="en-US" sz="2800" dirty="0"/>
              <a:t>Serpent’s Voice</a:t>
            </a:r>
          </a:p>
          <a:p>
            <a:pPr marL="457200" indent="-457200">
              <a:buAutoNum type="arabicParenR"/>
            </a:pPr>
            <a:r>
              <a:rPr lang="en-US" sz="2800" dirty="0"/>
              <a:t>Confusion about What God Really Said</a:t>
            </a:r>
          </a:p>
          <a:p>
            <a:pPr marL="457200" indent="-457200">
              <a:buAutoNum type="arabicParenR"/>
            </a:pPr>
            <a:r>
              <a:rPr lang="en-US" sz="2800" dirty="0"/>
              <a:t>Slandering the Goodness of God</a:t>
            </a:r>
          </a:p>
          <a:p>
            <a:pPr marL="457200" indent="-457200">
              <a:buAutoNum type="arabicParenR"/>
            </a:pPr>
            <a:r>
              <a:rPr lang="en-US" sz="2800" dirty="0"/>
              <a:t>Desire to be Lord of Our Lives</a:t>
            </a:r>
          </a:p>
          <a:p>
            <a:pPr marL="457200" indent="-457200">
              <a:buAutoNum type="arabicParenR"/>
            </a:pPr>
            <a:r>
              <a:rPr lang="en-US" sz="2800" dirty="0"/>
              <a:t>Shame and Hiddenness and Blame</a:t>
            </a:r>
          </a:p>
          <a:p>
            <a:pPr marL="457200" indent="-457200">
              <a:buAutoNum type="arabicParenR"/>
            </a:pPr>
            <a:r>
              <a:rPr lang="en-US" sz="2800" dirty="0"/>
              <a:t>Relational and Vocational Fractures</a:t>
            </a:r>
          </a:p>
        </p:txBody>
      </p:sp>
    </p:spTree>
    <p:extLst>
      <p:ext uri="{BB962C8B-B14F-4D97-AF65-F5344CB8AC3E}">
        <p14:creationId xmlns:p14="http://schemas.microsoft.com/office/powerpoint/2010/main" val="3059258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2C9D-F0A7-D564-D245-04C3FEE6D67F}"/>
              </a:ext>
            </a:extLst>
          </p:cNvPr>
          <p:cNvSpPr>
            <a:spLocks noGrp="1"/>
          </p:cNvSpPr>
          <p:nvPr>
            <p:ph type="title"/>
          </p:nvPr>
        </p:nvSpPr>
        <p:spPr/>
        <p:txBody>
          <a:bodyPr/>
          <a:lstStyle/>
          <a:p>
            <a:pPr algn="ctr"/>
            <a:r>
              <a:rPr lang="en-US" dirty="0"/>
              <a:t>The Problem</a:t>
            </a:r>
          </a:p>
        </p:txBody>
      </p:sp>
      <p:sp>
        <p:nvSpPr>
          <p:cNvPr id="3" name="Content Placeholder 2">
            <a:extLst>
              <a:ext uri="{FF2B5EF4-FFF2-40B4-BE49-F238E27FC236}">
                <a16:creationId xmlns:a16="http://schemas.microsoft.com/office/drawing/2014/main" id="{027C1EBE-7994-0C92-AF83-92E22235BCF2}"/>
              </a:ext>
            </a:extLst>
          </p:cNvPr>
          <p:cNvSpPr>
            <a:spLocks noGrp="1"/>
          </p:cNvSpPr>
          <p:nvPr>
            <p:ph idx="1"/>
          </p:nvPr>
        </p:nvSpPr>
        <p:spPr/>
        <p:txBody>
          <a:bodyPr/>
          <a:lstStyle/>
          <a:p>
            <a:pPr marL="0" indent="0">
              <a:buNone/>
            </a:pPr>
            <a:r>
              <a:rPr lang="en-US" altLang="en-US" sz="2000" dirty="0">
                <a:solidFill>
                  <a:schemeClr val="tx1"/>
                </a:solidFill>
                <a:latin typeface="New Athena Unicode" charset="0"/>
                <a:cs typeface="New Athena Unicode" charset="0"/>
                <a:sym typeface="New Athena Unicode" charset="0"/>
              </a:rPr>
              <a:t>“</a:t>
            </a:r>
            <a:r>
              <a:rPr lang="en-US" altLang="en-US" sz="3200" dirty="0">
                <a:solidFill>
                  <a:schemeClr val="tx1"/>
                </a:solidFill>
                <a:latin typeface="New Athena Unicode" charset="0"/>
                <a:cs typeface="New Athena Unicode" charset="0"/>
                <a:sym typeface="New Athena Unicode" charset="0"/>
              </a:rPr>
              <a:t>Now what was the sort of ‘hole’ man had got himself into?  He had tried to set up on his own, to behave as if he belonged to himself.  In other words, fallen man isn’t simply an imperfect creature who needs improvement; he’s a rebel who must lay down his arms.”   (C.S. Lewis, </a:t>
            </a:r>
            <a:r>
              <a:rPr lang="en-US" altLang="en-US" sz="3200" u="sng" dirty="0">
                <a:solidFill>
                  <a:schemeClr val="tx1"/>
                </a:solidFill>
                <a:latin typeface="New Athena Unicode" charset="0"/>
                <a:cs typeface="New Athena Unicode" charset="0"/>
                <a:sym typeface="New Athena Unicode" charset="0"/>
              </a:rPr>
              <a:t>The Case for Christianity</a:t>
            </a:r>
            <a:r>
              <a:rPr lang="en-US" altLang="en-US" sz="3200" dirty="0">
                <a:solidFill>
                  <a:schemeClr val="tx1"/>
                </a:solidFill>
                <a:latin typeface="New Athena Unicode" charset="0"/>
                <a:cs typeface="New Athena Unicode" charset="0"/>
                <a:sym typeface="New Athena Unicode" charset="0"/>
              </a:rPr>
              <a:t>, 48-49)</a:t>
            </a:r>
          </a:p>
          <a:p>
            <a:pPr marL="0" indent="0">
              <a:buNone/>
            </a:pPr>
            <a:endParaRPr lang="en-US" dirty="0"/>
          </a:p>
        </p:txBody>
      </p:sp>
    </p:spTree>
    <p:extLst>
      <p:ext uri="{BB962C8B-B14F-4D97-AF65-F5344CB8AC3E}">
        <p14:creationId xmlns:p14="http://schemas.microsoft.com/office/powerpoint/2010/main" val="79432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4EE9-CB35-C78A-9D9F-E49B5B76305F}"/>
              </a:ext>
            </a:extLst>
          </p:cNvPr>
          <p:cNvSpPr>
            <a:spLocks noGrp="1"/>
          </p:cNvSpPr>
          <p:nvPr>
            <p:ph type="title"/>
          </p:nvPr>
        </p:nvSpPr>
        <p:spPr/>
        <p:txBody>
          <a:bodyPr/>
          <a:lstStyle/>
          <a:p>
            <a:pPr algn="ctr"/>
            <a:r>
              <a:rPr lang="en-US" dirty="0"/>
              <a:t>The Problem Persists</a:t>
            </a:r>
          </a:p>
        </p:txBody>
      </p:sp>
      <p:sp>
        <p:nvSpPr>
          <p:cNvPr id="3" name="Content Placeholder 2">
            <a:extLst>
              <a:ext uri="{FF2B5EF4-FFF2-40B4-BE49-F238E27FC236}">
                <a16:creationId xmlns:a16="http://schemas.microsoft.com/office/drawing/2014/main" id="{8A44C343-1DFC-38D0-CF0C-DDA3C832CA5A}"/>
              </a:ext>
            </a:extLst>
          </p:cNvPr>
          <p:cNvSpPr>
            <a:spLocks noGrp="1"/>
          </p:cNvSpPr>
          <p:nvPr>
            <p:ph idx="1"/>
          </p:nvPr>
        </p:nvSpPr>
        <p:spPr/>
        <p:txBody>
          <a:bodyPr/>
          <a:lstStyle/>
          <a:p>
            <a:endParaRPr lang="en-US" dirty="0"/>
          </a:p>
          <a:p>
            <a:r>
              <a:rPr lang="en-US" altLang="en-US" sz="2800" dirty="0">
                <a:solidFill>
                  <a:schemeClr val="tx1"/>
                </a:solidFill>
                <a:latin typeface="New Athena Unicode" charset="0"/>
                <a:cs typeface="New Athena Unicode" charset="0"/>
                <a:sym typeface="New Athena Unicode" charset="0"/>
              </a:rPr>
              <a:t>“The self is persistent.  Quietly, subtly, ingeniously, it works itself back  to the center.”  (Eugene Peterson, </a:t>
            </a:r>
            <a:r>
              <a:rPr lang="en-US" altLang="en-US" sz="2800" u="sng" dirty="0">
                <a:solidFill>
                  <a:schemeClr val="tx1"/>
                </a:solidFill>
                <a:latin typeface="New Athena Unicode" charset="0"/>
                <a:cs typeface="New Athena Unicode" charset="0"/>
                <a:sym typeface="New Athena Unicode" charset="0"/>
              </a:rPr>
              <a:t>Earth and Altar</a:t>
            </a:r>
            <a:r>
              <a:rPr lang="en-US" altLang="en-US" sz="2800" dirty="0">
                <a:solidFill>
                  <a:schemeClr val="tx1"/>
                </a:solidFill>
                <a:latin typeface="New Athena Unicode" charset="0"/>
                <a:cs typeface="New Athena Unicode" charset="0"/>
                <a:sym typeface="New Athena Unicode" charset="0"/>
              </a:rPr>
              <a:t>, 43)</a:t>
            </a:r>
          </a:p>
          <a:p>
            <a:endParaRPr lang="en-US" dirty="0"/>
          </a:p>
        </p:txBody>
      </p:sp>
    </p:spTree>
    <p:extLst>
      <p:ext uri="{BB962C8B-B14F-4D97-AF65-F5344CB8AC3E}">
        <p14:creationId xmlns:p14="http://schemas.microsoft.com/office/powerpoint/2010/main" val="367639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4057694-34E6-3B28-A54E-68FCEAA14D1A}"/>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Thank You for Coming on a Saturday</a:t>
            </a:r>
          </a:p>
        </p:txBody>
      </p:sp>
      <p:sp>
        <p:nvSpPr>
          <p:cNvPr id="9" name="Content Placeholder 8">
            <a:extLst>
              <a:ext uri="{FF2B5EF4-FFF2-40B4-BE49-F238E27FC236}">
                <a16:creationId xmlns:a16="http://schemas.microsoft.com/office/drawing/2014/main" id="{36A151E0-384A-B95D-E482-AC1B514FA6A8}"/>
              </a:ext>
            </a:extLst>
          </p:cNvPr>
          <p:cNvSpPr>
            <a:spLocks noGrp="1"/>
          </p:cNvSpPr>
          <p:nvPr>
            <p:ph idx="1"/>
          </p:nvPr>
        </p:nvSpPr>
        <p:spPr>
          <a:xfrm>
            <a:off x="492371" y="2653800"/>
            <a:ext cx="3084844" cy="3335519"/>
          </a:xfrm>
        </p:spPr>
        <p:txBody>
          <a:bodyPr>
            <a:normAutofit/>
          </a:bodyPr>
          <a:lstStyle/>
          <a:p>
            <a:endParaRPr lang="en-US" sz="1500">
              <a:solidFill>
                <a:srgbClr val="FFFFFF"/>
              </a:solidFill>
            </a:endParaRPr>
          </a:p>
        </p:txBody>
      </p:sp>
      <p:sp>
        <p:nvSpPr>
          <p:cNvPr id="16" name="Rectangle 1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Many different colored words">
            <a:extLst>
              <a:ext uri="{FF2B5EF4-FFF2-40B4-BE49-F238E27FC236}">
                <a16:creationId xmlns:a16="http://schemas.microsoft.com/office/drawing/2014/main" id="{0E46D55A-BF80-B8EB-3F41-1CC232648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728" y="640080"/>
            <a:ext cx="4364659" cy="5577840"/>
          </a:xfrm>
          <a:prstGeom prst="rect">
            <a:avLst/>
          </a:prstGeom>
        </p:spPr>
      </p:pic>
    </p:spTree>
    <p:extLst>
      <p:ext uri="{BB962C8B-B14F-4D97-AF65-F5344CB8AC3E}">
        <p14:creationId xmlns:p14="http://schemas.microsoft.com/office/powerpoint/2010/main" val="975170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6D924C-18AE-2127-A849-6941C7A95F41}"/>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Following the Ark – Following the Spirit </a:t>
            </a:r>
          </a:p>
        </p:txBody>
      </p:sp>
      <p:pic>
        <p:nvPicPr>
          <p:cNvPr id="5" name="Content Placeholder 4" descr="A group of ducks walking on the road">
            <a:extLst>
              <a:ext uri="{FF2B5EF4-FFF2-40B4-BE49-F238E27FC236}">
                <a16:creationId xmlns:a16="http://schemas.microsoft.com/office/drawing/2014/main" id="{E7B079A7-0B03-4A2B-02E3-3B5DE09544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156973"/>
            <a:ext cx="6912217" cy="4020371"/>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56535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0061-A045-9174-8D41-186FC0B86DBE}"/>
              </a:ext>
            </a:extLst>
          </p:cNvPr>
          <p:cNvSpPr>
            <a:spLocks noGrp="1"/>
          </p:cNvSpPr>
          <p:nvPr>
            <p:ph type="title"/>
          </p:nvPr>
        </p:nvSpPr>
        <p:spPr/>
        <p:txBody>
          <a:bodyPr/>
          <a:lstStyle/>
          <a:p>
            <a:pPr algn="ctr"/>
            <a:r>
              <a:rPr lang="en-US" dirty="0"/>
              <a:t>1) Becoming an Attentive Person (Ch. 2)</a:t>
            </a:r>
          </a:p>
        </p:txBody>
      </p:sp>
      <p:sp>
        <p:nvSpPr>
          <p:cNvPr id="3" name="Content Placeholder 2">
            <a:extLst>
              <a:ext uri="{FF2B5EF4-FFF2-40B4-BE49-F238E27FC236}">
                <a16:creationId xmlns:a16="http://schemas.microsoft.com/office/drawing/2014/main" id="{C6C72457-AB9D-757E-AB4F-D8B3FFFD1E6E}"/>
              </a:ext>
            </a:extLst>
          </p:cNvPr>
          <p:cNvSpPr>
            <a:spLocks noGrp="1"/>
          </p:cNvSpPr>
          <p:nvPr>
            <p:ph idx="1"/>
          </p:nvPr>
        </p:nvSpPr>
        <p:spPr/>
        <p:txBody>
          <a:bodyPr/>
          <a:lstStyle/>
          <a:p>
            <a:endParaRPr lang="en-US" dirty="0"/>
          </a:p>
          <a:p>
            <a:r>
              <a:rPr lang="en-US" sz="2800" b="1" u="sng" dirty="0"/>
              <a:t>Resilient Ministry</a:t>
            </a:r>
          </a:p>
          <a:p>
            <a:r>
              <a:rPr lang="en-US" sz="2800" dirty="0"/>
              <a:t>1) Lost/Stunted  Spiritual Formation</a:t>
            </a:r>
          </a:p>
          <a:p>
            <a:r>
              <a:rPr lang="en-US" sz="2800" dirty="0"/>
              <a:t>2) Failure to Steward Our Lives</a:t>
            </a:r>
          </a:p>
          <a:p>
            <a:r>
              <a:rPr lang="en-US" sz="2800" dirty="0"/>
              <a:t>3) Troubles in Marriage and Family</a:t>
            </a:r>
          </a:p>
          <a:p>
            <a:r>
              <a:rPr lang="en-US" sz="2800" dirty="0"/>
              <a:t>4) Lower Self-Awareness and Cultural Awareness</a:t>
            </a:r>
          </a:p>
          <a:p>
            <a:r>
              <a:rPr lang="en-US" sz="2800" dirty="0"/>
              <a:t>5) Leadership and Management</a:t>
            </a:r>
          </a:p>
        </p:txBody>
      </p:sp>
    </p:spTree>
    <p:extLst>
      <p:ext uri="{BB962C8B-B14F-4D97-AF65-F5344CB8AC3E}">
        <p14:creationId xmlns:p14="http://schemas.microsoft.com/office/powerpoint/2010/main" val="1345476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1C03-92AC-AC8A-6976-09FBFF05178A}"/>
              </a:ext>
            </a:extLst>
          </p:cNvPr>
          <p:cNvSpPr>
            <a:spLocks noGrp="1"/>
          </p:cNvSpPr>
          <p:nvPr>
            <p:ph type="title"/>
          </p:nvPr>
        </p:nvSpPr>
        <p:spPr/>
        <p:txBody>
          <a:bodyPr/>
          <a:lstStyle/>
          <a:p>
            <a:pPr algn="ctr"/>
            <a:r>
              <a:rPr lang="en-US" dirty="0"/>
              <a:t>2) How Do I Manage Anxiety? (Ch. 3)</a:t>
            </a:r>
          </a:p>
        </p:txBody>
      </p:sp>
      <p:sp>
        <p:nvSpPr>
          <p:cNvPr id="3" name="Content Placeholder 2">
            <a:extLst>
              <a:ext uri="{FF2B5EF4-FFF2-40B4-BE49-F238E27FC236}">
                <a16:creationId xmlns:a16="http://schemas.microsoft.com/office/drawing/2014/main" id="{707D33EB-6C1D-34EF-ADA1-4031B6DA7107}"/>
              </a:ext>
            </a:extLst>
          </p:cNvPr>
          <p:cNvSpPr>
            <a:spLocks noGrp="1"/>
          </p:cNvSpPr>
          <p:nvPr>
            <p:ph idx="1"/>
          </p:nvPr>
        </p:nvSpPr>
        <p:spPr/>
        <p:txBody>
          <a:bodyPr/>
          <a:lstStyle/>
          <a:p>
            <a:pPr marL="0" indent="0">
              <a:buNone/>
            </a:pPr>
            <a:endParaRPr lang="en-US" dirty="0"/>
          </a:p>
          <a:p>
            <a:pPr marL="0" indent="0">
              <a:buNone/>
            </a:pPr>
            <a:r>
              <a:rPr lang="en-US" sz="2800" dirty="0"/>
              <a:t>Anxiety = Fear in Search of an Object</a:t>
            </a:r>
          </a:p>
          <a:p>
            <a:pPr marL="0" indent="0">
              <a:buNone/>
            </a:pPr>
            <a:r>
              <a:rPr lang="en-US" sz="2800" dirty="0"/>
              <a:t>Can I Name My Fears? – Be Attentive</a:t>
            </a:r>
          </a:p>
          <a:p>
            <a:pPr marL="0" indent="0">
              <a:buNone/>
            </a:pPr>
            <a:endParaRPr lang="en-US" sz="2800" dirty="0"/>
          </a:p>
          <a:p>
            <a:pPr marL="0" indent="0">
              <a:buNone/>
            </a:pPr>
            <a:r>
              <a:rPr lang="en-US" sz="2800" dirty="0"/>
              <a:t>Red Zone – Reactive – Focus on Self</a:t>
            </a:r>
          </a:p>
          <a:p>
            <a:pPr marL="0" indent="0">
              <a:buNone/>
            </a:pPr>
            <a:r>
              <a:rPr lang="en-US" sz="2800" dirty="0"/>
              <a:t>Blue Zone – Responsive- Focus on the Mission</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39523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436-7363-DF9B-10E5-836CF1A72A39}"/>
              </a:ext>
            </a:extLst>
          </p:cNvPr>
          <p:cNvSpPr>
            <a:spLocks noGrp="1"/>
          </p:cNvSpPr>
          <p:nvPr>
            <p:ph type="title"/>
          </p:nvPr>
        </p:nvSpPr>
        <p:spPr/>
        <p:txBody>
          <a:bodyPr/>
          <a:lstStyle/>
          <a:p>
            <a:pPr algn="ctr"/>
            <a:r>
              <a:rPr lang="en-US" dirty="0"/>
              <a:t>Church as an Anxious System</a:t>
            </a:r>
          </a:p>
        </p:txBody>
      </p:sp>
      <p:sp>
        <p:nvSpPr>
          <p:cNvPr id="3" name="Content Placeholder 2">
            <a:extLst>
              <a:ext uri="{FF2B5EF4-FFF2-40B4-BE49-F238E27FC236}">
                <a16:creationId xmlns:a16="http://schemas.microsoft.com/office/drawing/2014/main" id="{8EAE4FA0-8925-1DBB-0D92-80C86D09847D}"/>
              </a:ext>
            </a:extLst>
          </p:cNvPr>
          <p:cNvSpPr>
            <a:spLocks noGrp="1"/>
          </p:cNvSpPr>
          <p:nvPr>
            <p:ph idx="1"/>
          </p:nvPr>
        </p:nvSpPr>
        <p:spPr/>
        <p:txBody>
          <a:bodyPr/>
          <a:lstStyle/>
          <a:p>
            <a:endParaRPr lang="en-US" dirty="0"/>
          </a:p>
          <a:p>
            <a:r>
              <a:rPr lang="en-US" sz="2800" dirty="0"/>
              <a:t>Triangulation</a:t>
            </a:r>
          </a:p>
          <a:p>
            <a:endParaRPr lang="en-US" sz="2800" dirty="0"/>
          </a:p>
          <a:p>
            <a:r>
              <a:rPr lang="en-US" sz="2800" dirty="0"/>
              <a:t>Over-Function and Under-Function</a:t>
            </a:r>
          </a:p>
          <a:p>
            <a:endParaRPr lang="en-US" sz="2800" dirty="0"/>
          </a:p>
          <a:p>
            <a:r>
              <a:rPr lang="en-US" sz="2800" dirty="0"/>
              <a:t>Differentiation</a:t>
            </a:r>
          </a:p>
        </p:txBody>
      </p:sp>
    </p:spTree>
    <p:extLst>
      <p:ext uri="{BB962C8B-B14F-4D97-AF65-F5344CB8AC3E}">
        <p14:creationId xmlns:p14="http://schemas.microsoft.com/office/powerpoint/2010/main" val="799221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832C67-C7FE-4E0C-622F-6DB947DD76B0}"/>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400">
                <a:solidFill>
                  <a:srgbClr val="FFFFFF"/>
                </a:solidFill>
              </a:rPr>
              <a:t>Family Systems in Anxiety</a:t>
            </a:r>
          </a:p>
        </p:txBody>
      </p:sp>
      <p:pic>
        <p:nvPicPr>
          <p:cNvPr id="5" name="Content Placeholder 4" descr="A close-up of a virus&#10;&#10;AI-generated content may be incorrect.">
            <a:extLst>
              <a:ext uri="{FF2B5EF4-FFF2-40B4-BE49-F238E27FC236}">
                <a16:creationId xmlns:a16="http://schemas.microsoft.com/office/drawing/2014/main" id="{1DAD950A-8443-B367-9808-3076565F7F2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6493" r="-1" b="-1"/>
          <a:stretch/>
        </p:blipFill>
        <p:spPr>
          <a:xfrm>
            <a:off x="4639733" y="10"/>
            <a:ext cx="7552266" cy="6857990"/>
          </a:xfrm>
          <a:prstGeom prst="rect">
            <a:avLst/>
          </a:prstGeom>
        </p:spPr>
      </p:pic>
      <p:sp>
        <p:nvSpPr>
          <p:cNvPr id="18" name="Rectangle 17">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89829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04A0-6B01-E952-1EA0-9809293A330D}"/>
              </a:ext>
            </a:extLst>
          </p:cNvPr>
          <p:cNvSpPr>
            <a:spLocks noGrp="1"/>
          </p:cNvSpPr>
          <p:nvPr>
            <p:ph type="title"/>
          </p:nvPr>
        </p:nvSpPr>
        <p:spPr/>
        <p:txBody>
          <a:bodyPr/>
          <a:lstStyle/>
          <a:p>
            <a:pPr algn="ctr"/>
            <a:r>
              <a:rPr lang="en-US" dirty="0"/>
              <a:t>3) Increasing the Trust Quotient (Ch 4)</a:t>
            </a:r>
          </a:p>
        </p:txBody>
      </p:sp>
      <p:sp>
        <p:nvSpPr>
          <p:cNvPr id="3" name="Content Placeholder 2">
            <a:extLst>
              <a:ext uri="{FF2B5EF4-FFF2-40B4-BE49-F238E27FC236}">
                <a16:creationId xmlns:a16="http://schemas.microsoft.com/office/drawing/2014/main" id="{C0A85E42-2C28-2CAD-FEA3-A7426BA21F80}"/>
              </a:ext>
            </a:extLst>
          </p:cNvPr>
          <p:cNvSpPr>
            <a:spLocks noGrp="1"/>
          </p:cNvSpPr>
          <p:nvPr>
            <p:ph idx="1"/>
          </p:nvPr>
        </p:nvSpPr>
        <p:spPr/>
        <p:txBody>
          <a:bodyPr/>
          <a:lstStyle/>
          <a:p>
            <a:endParaRPr lang="en-US" dirty="0"/>
          </a:p>
          <a:p>
            <a:endParaRPr lang="en-US" dirty="0"/>
          </a:p>
          <a:p>
            <a:pPr algn="ctr"/>
            <a:r>
              <a:rPr lang="en-US" sz="2800" dirty="0"/>
              <a:t>Deposits and Withdrawals</a:t>
            </a:r>
          </a:p>
          <a:p>
            <a:pPr algn="ctr"/>
            <a:endParaRPr lang="en-US" sz="2800" dirty="0"/>
          </a:p>
          <a:p>
            <a:pPr algn="ctr"/>
            <a:r>
              <a:rPr lang="en-US" sz="2800" dirty="0"/>
              <a:t>What Builds Trust?</a:t>
            </a:r>
          </a:p>
          <a:p>
            <a:pPr algn="ctr"/>
            <a:r>
              <a:rPr lang="en-US" sz="2800" dirty="0"/>
              <a:t>What Loses Trust?</a:t>
            </a:r>
          </a:p>
        </p:txBody>
      </p:sp>
    </p:spTree>
    <p:extLst>
      <p:ext uri="{BB962C8B-B14F-4D97-AF65-F5344CB8AC3E}">
        <p14:creationId xmlns:p14="http://schemas.microsoft.com/office/powerpoint/2010/main" val="4200101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3562-168B-C6F8-0A9E-96D6386012E5}"/>
              </a:ext>
            </a:extLst>
          </p:cNvPr>
          <p:cNvSpPr>
            <a:spLocks noGrp="1"/>
          </p:cNvSpPr>
          <p:nvPr>
            <p:ph type="title"/>
          </p:nvPr>
        </p:nvSpPr>
        <p:spPr/>
        <p:txBody>
          <a:bodyPr/>
          <a:lstStyle/>
          <a:p>
            <a:r>
              <a:rPr lang="en-US" dirty="0"/>
              <a:t>Trust Can Be Inherited from Predecessors</a:t>
            </a:r>
          </a:p>
        </p:txBody>
      </p:sp>
      <p:sp>
        <p:nvSpPr>
          <p:cNvPr id="3" name="Content Placeholder 2">
            <a:extLst>
              <a:ext uri="{FF2B5EF4-FFF2-40B4-BE49-F238E27FC236}">
                <a16:creationId xmlns:a16="http://schemas.microsoft.com/office/drawing/2014/main" id="{2D422EB8-12DB-0FCC-743E-047FE658EB8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37597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6918-479B-CE1A-5A6C-B67341C57F4E}"/>
              </a:ext>
            </a:extLst>
          </p:cNvPr>
          <p:cNvSpPr>
            <a:spLocks noGrp="1"/>
          </p:cNvSpPr>
          <p:nvPr>
            <p:ph type="title"/>
          </p:nvPr>
        </p:nvSpPr>
        <p:spPr/>
        <p:txBody>
          <a:bodyPr/>
          <a:lstStyle/>
          <a:p>
            <a:pPr algn="ctr"/>
            <a:r>
              <a:rPr lang="en-US" dirty="0"/>
              <a:t>Character Builds Trust</a:t>
            </a:r>
          </a:p>
        </p:txBody>
      </p:sp>
      <p:sp>
        <p:nvSpPr>
          <p:cNvPr id="3" name="Content Placeholder 2">
            <a:extLst>
              <a:ext uri="{FF2B5EF4-FFF2-40B4-BE49-F238E27FC236}">
                <a16:creationId xmlns:a16="http://schemas.microsoft.com/office/drawing/2014/main" id="{5463DEB7-91BC-22FC-192A-0F855763AAD3}"/>
              </a:ext>
            </a:extLst>
          </p:cNvPr>
          <p:cNvSpPr>
            <a:spLocks noGrp="1"/>
          </p:cNvSpPr>
          <p:nvPr>
            <p:ph idx="1"/>
          </p:nvPr>
        </p:nvSpPr>
        <p:spPr>
          <a:xfrm>
            <a:off x="1066800" y="1737360"/>
            <a:ext cx="10058400" cy="4023360"/>
          </a:xfrm>
        </p:spPr>
        <p:txBody>
          <a:bodyPr/>
          <a:lstStyle/>
          <a:p>
            <a:pPr marL="0" indent="0">
              <a:buNone/>
            </a:pPr>
            <a:endParaRPr lang="en-US" dirty="0"/>
          </a:p>
          <a:p>
            <a:pPr marL="0" indent="0">
              <a:buNone/>
            </a:pPr>
            <a:r>
              <a:rPr lang="en-US" sz="2800" dirty="0"/>
              <a:t>Thoughtful</a:t>
            </a:r>
          </a:p>
          <a:p>
            <a:pPr marL="0" indent="0">
              <a:buNone/>
            </a:pPr>
            <a:r>
              <a:rPr lang="en-US" sz="2800" dirty="0"/>
              <a:t>Compassionate</a:t>
            </a:r>
          </a:p>
          <a:p>
            <a:pPr marL="0" indent="0">
              <a:buNone/>
            </a:pPr>
            <a:r>
              <a:rPr lang="en-US" sz="2800" dirty="0"/>
              <a:t>Solid Teaching</a:t>
            </a:r>
          </a:p>
          <a:p>
            <a:pPr marL="0" indent="0">
              <a:buNone/>
            </a:pPr>
            <a:r>
              <a:rPr lang="en-US" sz="2800" dirty="0"/>
              <a:t>Pastoral Care</a:t>
            </a:r>
          </a:p>
        </p:txBody>
      </p:sp>
    </p:spTree>
    <p:extLst>
      <p:ext uri="{BB962C8B-B14F-4D97-AF65-F5344CB8AC3E}">
        <p14:creationId xmlns:p14="http://schemas.microsoft.com/office/powerpoint/2010/main" val="93394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9038718-028C-EF61-40D2-65674376626C}"/>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400" dirty="0">
                <a:solidFill>
                  <a:srgbClr val="FFFFFF"/>
                </a:solidFill>
              </a:rPr>
              <a:t>Central Presbyterian – Oklahoma City</a:t>
            </a:r>
          </a:p>
        </p:txBody>
      </p:sp>
      <p:pic>
        <p:nvPicPr>
          <p:cNvPr id="5" name="Content Placeholder 4" descr="A church with a cross on top&#10;&#10;AI-generated content may be incorrect.">
            <a:extLst>
              <a:ext uri="{FF2B5EF4-FFF2-40B4-BE49-F238E27FC236}">
                <a16:creationId xmlns:a16="http://schemas.microsoft.com/office/drawing/2014/main" id="{39C5C14D-700D-F227-823D-76AB5CFAF0A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921" r="-2" b="26308"/>
          <a:stretch/>
        </p:blipFill>
        <p:spPr>
          <a:xfrm>
            <a:off x="4639733" y="10"/>
            <a:ext cx="7552266" cy="6857990"/>
          </a:xfrm>
          <a:prstGeom prst="rect">
            <a:avLst/>
          </a:prstGeom>
        </p:spPr>
      </p:pic>
      <p:sp>
        <p:nvSpPr>
          <p:cNvPr id="18" name="Rectangle 17">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9230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9971ECC5-51D9-4E70-89C1-3DCF3A372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00F46-7831-CC52-58D3-391F1ADB5073}"/>
              </a:ext>
            </a:extLst>
          </p:cNvPr>
          <p:cNvSpPr>
            <a:spLocks noGrp="1"/>
          </p:cNvSpPr>
          <p:nvPr>
            <p:ph type="title"/>
          </p:nvPr>
        </p:nvSpPr>
        <p:spPr>
          <a:xfrm>
            <a:off x="638423" y="3766457"/>
            <a:ext cx="10909073" cy="1654629"/>
          </a:xfrm>
        </p:spPr>
        <p:txBody>
          <a:bodyPr vert="horz" lIns="91440" tIns="45720" rIns="91440" bIns="45720" rtlCol="0" anchor="b">
            <a:normAutofit/>
          </a:bodyPr>
          <a:lstStyle/>
          <a:p>
            <a:pPr algn="ctr"/>
            <a:r>
              <a:rPr lang="en-US" sz="6000" dirty="0">
                <a:solidFill>
                  <a:schemeClr val="tx1">
                    <a:lumMod val="85000"/>
                    <a:lumOff val="15000"/>
                  </a:schemeClr>
                </a:solidFill>
              </a:rPr>
              <a:t>First Presbyterian Church – San Antonio (1983-1988)</a:t>
            </a:r>
          </a:p>
        </p:txBody>
      </p:sp>
      <p:pic>
        <p:nvPicPr>
          <p:cNvPr id="5" name="Content Placeholder 4" descr="A church with a stained glass window&#10;&#10;AI-generated content may be incorrect.">
            <a:extLst>
              <a:ext uri="{FF2B5EF4-FFF2-40B4-BE49-F238E27FC236}">
                <a16:creationId xmlns:a16="http://schemas.microsoft.com/office/drawing/2014/main" id="{5D9357F7-8DCB-C8F1-C8FA-187BA1F029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294" y="932016"/>
            <a:ext cx="5474747" cy="2506511"/>
          </a:xfrm>
          <a:prstGeom prst="rect">
            <a:avLst/>
          </a:prstGeom>
        </p:spPr>
      </p:pic>
      <p:cxnSp>
        <p:nvCxnSpPr>
          <p:cNvPr id="18" name="Straight Connector 17">
            <a:extLst>
              <a:ext uri="{FF2B5EF4-FFF2-40B4-BE49-F238E27FC236}">
                <a16:creationId xmlns:a16="http://schemas.microsoft.com/office/drawing/2014/main" id="{432529AB-8F99-47FB-91B5-93565E543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E11F890-74C3-40C9-9A8B-A80E38704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27874070-078A-470B-9C8C-BD1BCB55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8711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9971ECC5-51D9-4E70-89C1-3DCF3A372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51DDF-CD96-AFCB-24F0-F50BBFE80C00}"/>
              </a:ext>
            </a:extLst>
          </p:cNvPr>
          <p:cNvSpPr>
            <a:spLocks noGrp="1"/>
          </p:cNvSpPr>
          <p:nvPr>
            <p:ph type="title"/>
          </p:nvPr>
        </p:nvSpPr>
        <p:spPr>
          <a:xfrm>
            <a:off x="638423" y="3766457"/>
            <a:ext cx="10909073" cy="1654629"/>
          </a:xfrm>
        </p:spPr>
        <p:txBody>
          <a:bodyPr vert="horz" lIns="91440" tIns="45720" rIns="91440" bIns="45720" rtlCol="0" anchor="b">
            <a:normAutofit/>
          </a:bodyPr>
          <a:lstStyle/>
          <a:p>
            <a:pPr algn="ctr"/>
            <a:r>
              <a:rPr lang="en-US" sz="6000" dirty="0">
                <a:solidFill>
                  <a:schemeClr val="tx1">
                    <a:lumMod val="85000"/>
                    <a:lumOff val="15000"/>
                  </a:schemeClr>
                </a:solidFill>
              </a:rPr>
              <a:t>Whitworth Presbyterian – Spokane, WA (1991-1999)</a:t>
            </a:r>
          </a:p>
        </p:txBody>
      </p:sp>
      <p:pic>
        <p:nvPicPr>
          <p:cNvPr id="5" name="Content Placeholder 4" descr="A house with a lawn and trees&#10;&#10;AI-generated content may be incorrect.">
            <a:extLst>
              <a:ext uri="{FF2B5EF4-FFF2-40B4-BE49-F238E27FC236}">
                <a16:creationId xmlns:a16="http://schemas.microsoft.com/office/drawing/2014/main" id="{D417EE4E-D3B2-9AED-0A96-A011EF8D52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650" y="1201748"/>
            <a:ext cx="10284036" cy="2236779"/>
          </a:xfrm>
          <a:prstGeom prst="rect">
            <a:avLst/>
          </a:prstGeom>
        </p:spPr>
      </p:pic>
      <p:cxnSp>
        <p:nvCxnSpPr>
          <p:cNvPr id="18" name="Straight Connector 17">
            <a:extLst>
              <a:ext uri="{FF2B5EF4-FFF2-40B4-BE49-F238E27FC236}">
                <a16:creationId xmlns:a16="http://schemas.microsoft.com/office/drawing/2014/main" id="{432529AB-8F99-47FB-91B5-93565E543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E11F890-74C3-40C9-9A8B-A80E38704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27874070-078A-470B-9C8C-BD1BCB55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4487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5D3E-A0B4-8D96-2160-1F8A89A6DB30}"/>
              </a:ext>
            </a:extLst>
          </p:cNvPr>
          <p:cNvSpPr>
            <a:spLocks noGrp="1"/>
          </p:cNvSpPr>
          <p:nvPr>
            <p:ph type="title"/>
          </p:nvPr>
        </p:nvSpPr>
        <p:spPr>
          <a:xfrm>
            <a:off x="1097280" y="286603"/>
            <a:ext cx="10058400" cy="1450757"/>
          </a:xfrm>
        </p:spPr>
        <p:txBody>
          <a:bodyPr>
            <a:normAutofit/>
          </a:bodyPr>
          <a:lstStyle/>
          <a:p>
            <a:r>
              <a:rPr lang="en-US" dirty="0"/>
              <a:t>Covenant Presbyterian – Austin, TX</a:t>
            </a:r>
          </a:p>
        </p:txBody>
      </p:sp>
      <p:sp>
        <p:nvSpPr>
          <p:cNvPr id="9" name="Content Placeholder 8">
            <a:extLst>
              <a:ext uri="{FF2B5EF4-FFF2-40B4-BE49-F238E27FC236}">
                <a16:creationId xmlns:a16="http://schemas.microsoft.com/office/drawing/2014/main" id="{1DEDC8A1-F016-1733-BB2A-2BCF46D6CABD}"/>
              </a:ext>
            </a:extLst>
          </p:cNvPr>
          <p:cNvSpPr>
            <a:spLocks noGrp="1"/>
          </p:cNvSpPr>
          <p:nvPr>
            <p:ph idx="1"/>
          </p:nvPr>
        </p:nvSpPr>
        <p:spPr>
          <a:xfrm>
            <a:off x="1097279" y="1845734"/>
            <a:ext cx="6454987" cy="4023360"/>
          </a:xfrm>
        </p:spPr>
        <p:txBody>
          <a:bodyPr>
            <a:normAutofit/>
          </a:bodyPr>
          <a:lstStyle/>
          <a:p>
            <a:endParaRPr lang="en-US" dirty="0"/>
          </a:p>
          <a:p>
            <a:r>
              <a:rPr lang="en-US" sz="3200" dirty="0"/>
              <a:t>1999-2005</a:t>
            </a:r>
          </a:p>
        </p:txBody>
      </p:sp>
      <p:pic>
        <p:nvPicPr>
          <p:cNvPr id="5" name="Content Placeholder 4" descr="A stained glass window in a church&#10;&#10;AI-generated content may be incorrect.">
            <a:extLst>
              <a:ext uri="{FF2B5EF4-FFF2-40B4-BE49-F238E27FC236}">
                <a16:creationId xmlns:a16="http://schemas.microsoft.com/office/drawing/2014/main" id="{9B6A5F84-C145-047C-72B5-C5F35CF4B905}"/>
              </a:ext>
            </a:extLst>
          </p:cNvPr>
          <p:cNvPicPr>
            <a:picLocks noChangeAspect="1"/>
          </p:cNvPicPr>
          <p:nvPr/>
        </p:nvPicPr>
        <p:blipFill>
          <a:blip r:embed="rId2">
            <a:extLst>
              <a:ext uri="{28A0092B-C50C-407E-A947-70E740481C1C}">
                <a14:useLocalDpi xmlns:a14="http://schemas.microsoft.com/office/drawing/2010/main" val="0"/>
              </a:ext>
            </a:extLst>
          </a:blip>
          <a:srcRect l="2451" r="7227" b="1"/>
          <a:stretch/>
        </p:blipFill>
        <p:spPr>
          <a:xfrm>
            <a:off x="8020570" y="1916318"/>
            <a:ext cx="3135109" cy="3471012"/>
          </a:xfrm>
          <a:prstGeom prst="rect">
            <a:avLst/>
          </a:prstGeom>
        </p:spPr>
      </p:pic>
    </p:spTree>
    <p:extLst>
      <p:ext uri="{BB962C8B-B14F-4D97-AF65-F5344CB8AC3E}">
        <p14:creationId xmlns:p14="http://schemas.microsoft.com/office/powerpoint/2010/main" val="131986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429E550-F64B-6776-F96D-7308E4E6C346}"/>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First Presbyterian – Colorado Springs</a:t>
            </a:r>
          </a:p>
        </p:txBody>
      </p:sp>
      <p:sp>
        <p:nvSpPr>
          <p:cNvPr id="9" name="Content Placeholder 8">
            <a:extLst>
              <a:ext uri="{FF2B5EF4-FFF2-40B4-BE49-F238E27FC236}">
                <a16:creationId xmlns:a16="http://schemas.microsoft.com/office/drawing/2014/main" id="{89A22503-4A90-07CF-DA3B-46A0A08915D8}"/>
              </a:ext>
            </a:extLst>
          </p:cNvPr>
          <p:cNvSpPr>
            <a:spLocks noGrp="1"/>
          </p:cNvSpPr>
          <p:nvPr>
            <p:ph idx="1"/>
          </p:nvPr>
        </p:nvSpPr>
        <p:spPr>
          <a:xfrm>
            <a:off x="492371" y="2653800"/>
            <a:ext cx="3084844" cy="3335519"/>
          </a:xfrm>
        </p:spPr>
        <p:txBody>
          <a:bodyPr>
            <a:normAutofit/>
          </a:bodyPr>
          <a:lstStyle/>
          <a:p>
            <a:endParaRPr lang="en-US" sz="1500" dirty="0">
              <a:solidFill>
                <a:srgbClr val="FFFFFF"/>
              </a:solidFill>
            </a:endParaRPr>
          </a:p>
          <a:p>
            <a:r>
              <a:rPr lang="en-US" sz="2800" dirty="0">
                <a:solidFill>
                  <a:srgbClr val="FFFFFF"/>
                </a:solidFill>
              </a:rPr>
              <a:t>2005-2012</a:t>
            </a:r>
          </a:p>
        </p:txBody>
      </p:sp>
      <p:pic>
        <p:nvPicPr>
          <p:cNvPr id="5" name="Content Placeholder 4" descr="A group of people in a church&#10;&#10;AI-generated content may be incorrect.">
            <a:extLst>
              <a:ext uri="{FF2B5EF4-FFF2-40B4-BE49-F238E27FC236}">
                <a16:creationId xmlns:a16="http://schemas.microsoft.com/office/drawing/2014/main" id="{A7A63AD0-4A70-DE86-38B9-B9808F3D4D44}"/>
              </a:ext>
            </a:extLst>
          </p:cNvPr>
          <p:cNvPicPr>
            <a:picLocks noChangeAspect="1"/>
          </p:cNvPicPr>
          <p:nvPr/>
        </p:nvPicPr>
        <p:blipFill>
          <a:blip r:embed="rId2">
            <a:extLst>
              <a:ext uri="{28A0092B-C50C-407E-A947-70E740481C1C}">
                <a14:useLocalDpi xmlns:a14="http://schemas.microsoft.com/office/drawing/2010/main" val="0"/>
              </a:ext>
            </a:extLst>
          </a:blip>
          <a:srcRect l="12025" r="9979" b="2"/>
          <a:stretch/>
        </p:blipFill>
        <p:spPr>
          <a:xfrm>
            <a:off x="4075043" y="10"/>
            <a:ext cx="8111272" cy="6857990"/>
          </a:xfrm>
          <a:prstGeom prst="rect">
            <a:avLst/>
          </a:prstGeom>
        </p:spPr>
      </p:pic>
      <p:sp>
        <p:nvSpPr>
          <p:cNvPr id="16" name="Rectangle 15">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6805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6BB2E5-F5C5-4876-9282-B0246E035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E53EAE7-3851-4CE7-BE81-EF90F19EF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5C5EFB6A-0AF1-46B2-B103-4AA6C7B310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28F80F5E-E59C-4CA7-9E17-1299AF271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6E5DD0-79F3-8171-8814-BF937283069D}"/>
              </a:ext>
            </a:extLst>
          </p:cNvPr>
          <p:cNvSpPr>
            <a:spLocks noGrp="1"/>
          </p:cNvSpPr>
          <p:nvPr>
            <p:ph type="title"/>
          </p:nvPr>
        </p:nvSpPr>
        <p:spPr>
          <a:xfrm>
            <a:off x="7806813" y="639097"/>
            <a:ext cx="3736257" cy="3686015"/>
          </a:xfrm>
        </p:spPr>
        <p:txBody>
          <a:bodyPr vert="horz" lIns="91440" tIns="45720" rIns="91440" bIns="45720" rtlCol="0" anchor="b">
            <a:normAutofit/>
          </a:bodyPr>
          <a:lstStyle/>
          <a:p>
            <a:r>
              <a:rPr lang="en-US" sz="5100">
                <a:solidFill>
                  <a:schemeClr val="tx1">
                    <a:lumMod val="85000"/>
                    <a:lumOff val="15000"/>
                  </a:schemeClr>
                </a:solidFill>
              </a:rPr>
              <a:t>Gordon-Conwell Theological Seminary</a:t>
            </a:r>
            <a:br>
              <a:rPr lang="en-US" sz="5100">
                <a:solidFill>
                  <a:schemeClr val="tx1">
                    <a:lumMod val="85000"/>
                    <a:lumOff val="15000"/>
                  </a:schemeClr>
                </a:solidFill>
              </a:rPr>
            </a:br>
            <a:r>
              <a:rPr lang="en-US" sz="5100">
                <a:solidFill>
                  <a:schemeClr val="tx1">
                    <a:lumMod val="85000"/>
                    <a:lumOff val="15000"/>
                  </a:schemeClr>
                </a:solidFill>
              </a:rPr>
              <a:t>2012-2022</a:t>
            </a:r>
          </a:p>
        </p:txBody>
      </p:sp>
      <p:sp>
        <p:nvSpPr>
          <p:cNvPr id="20" name="Rectangle 19">
            <a:extLst>
              <a:ext uri="{FF2B5EF4-FFF2-40B4-BE49-F238E27FC236}">
                <a16:creationId xmlns:a16="http://schemas.microsoft.com/office/drawing/2014/main" id="{018DB29D-7BF5-4F3F-A821-FCCDD402D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4" y="0"/>
            <a:ext cx="3633464" cy="3355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e and red shield with white crosses&#10;&#10;AI-generated content may be incorrect.">
            <a:extLst>
              <a:ext uri="{FF2B5EF4-FFF2-40B4-BE49-F238E27FC236}">
                <a16:creationId xmlns:a16="http://schemas.microsoft.com/office/drawing/2014/main" id="{C069917F-996F-6968-6F31-DF98DA40C0A1}"/>
              </a:ext>
            </a:extLst>
          </p:cNvPr>
          <p:cNvPicPr>
            <a:picLocks noChangeAspect="1"/>
          </p:cNvPicPr>
          <p:nvPr/>
        </p:nvPicPr>
        <p:blipFill>
          <a:blip r:embed="rId2">
            <a:extLst>
              <a:ext uri="{28A0092B-C50C-407E-A947-70E740481C1C}">
                <a14:useLocalDpi xmlns:a14="http://schemas.microsoft.com/office/drawing/2010/main" val="0"/>
              </a:ext>
            </a:extLst>
          </a:blip>
          <a:srcRect t="2809" b="4723"/>
          <a:stretch/>
        </p:blipFill>
        <p:spPr>
          <a:xfrm>
            <a:off x="3789574" y="10"/>
            <a:ext cx="3629320" cy="3355932"/>
          </a:xfrm>
          <a:prstGeom prst="rect">
            <a:avLst/>
          </a:prstGeom>
        </p:spPr>
      </p:pic>
      <p:pic>
        <p:nvPicPr>
          <p:cNvPr id="7" name="Content Placeholder 6" descr="A group of men in graduation gowns&#10;&#10;AI-generated content may be incorrect.">
            <a:extLst>
              <a:ext uri="{FF2B5EF4-FFF2-40B4-BE49-F238E27FC236}">
                <a16:creationId xmlns:a16="http://schemas.microsoft.com/office/drawing/2014/main" id="{ADCC1CA1-73DA-403D-0ECC-02F9D0FDB93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2532" b="36467"/>
          <a:stretch/>
        </p:blipFill>
        <p:spPr>
          <a:xfrm>
            <a:off x="-4740" y="3494690"/>
            <a:ext cx="7423634" cy="2839626"/>
          </a:xfrm>
          <a:prstGeom prst="rect">
            <a:avLst/>
          </a:prstGeom>
        </p:spPr>
      </p:pic>
      <p:cxnSp>
        <p:nvCxnSpPr>
          <p:cNvPr id="22" name="Straight Connector 21">
            <a:extLst>
              <a:ext uri="{FF2B5EF4-FFF2-40B4-BE49-F238E27FC236}">
                <a16:creationId xmlns:a16="http://schemas.microsoft.com/office/drawing/2014/main" id="{E3026FC3-A287-4A0D-9A8B-9F412F1B53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15379" y="4343400"/>
            <a:ext cx="32918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DFD6DF8-A0C0-4F1A-B0D1-EEDDA20C2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BCE4841E-55FD-437E-8181-FFBDE673B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5131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2D453F-0994-8BF1-81BE-24B41E3BA632}"/>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Leighton Ford Ministries </a:t>
            </a:r>
          </a:p>
        </p:txBody>
      </p:sp>
      <p:pic>
        <p:nvPicPr>
          <p:cNvPr id="5" name="Content Placeholder 4" descr="A person wearing glasses and a green jacket&#10;&#10;AI-generated content may be incorrect.">
            <a:extLst>
              <a:ext uri="{FF2B5EF4-FFF2-40B4-BE49-F238E27FC236}">
                <a16:creationId xmlns:a16="http://schemas.microsoft.com/office/drawing/2014/main" id="{F187A08A-CEBB-72A2-CC34-04202707232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6942"/>
          <a:stretch/>
        </p:blipFill>
        <p:spPr>
          <a:xfrm>
            <a:off x="-1" y="10"/>
            <a:ext cx="4635315" cy="6857989"/>
          </a:xfrm>
          <a:prstGeom prst="rect">
            <a:avLst/>
          </a:prstGeom>
        </p:spPr>
      </p:pic>
      <p:cxnSp>
        <p:nvCxnSpPr>
          <p:cNvPr id="18" name="Straight Connector 17">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88081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345</TotalTime>
  <Words>437</Words>
  <Application>Microsoft Office PowerPoint</Application>
  <PresentationFormat>Widescreen</PresentationFormat>
  <Paragraphs>83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Calibri Light</vt:lpstr>
      <vt:lpstr>New Athena Unicode</vt:lpstr>
      <vt:lpstr>Retrospect</vt:lpstr>
      <vt:lpstr>Attentive Church  Leadership – Part 1</vt:lpstr>
      <vt:lpstr>Thank You for Coming on a Saturday</vt:lpstr>
      <vt:lpstr>Central Presbyterian – Oklahoma City</vt:lpstr>
      <vt:lpstr>First Presbyterian Church – San Antonio (1983-1988)</vt:lpstr>
      <vt:lpstr>Whitworth Presbyterian – Spokane, WA (1991-1999)</vt:lpstr>
      <vt:lpstr>Covenant Presbyterian – Austin, TX</vt:lpstr>
      <vt:lpstr>First Presbyterian – Colorado Springs</vt:lpstr>
      <vt:lpstr>Gordon-Conwell Theological Seminary 2012-2022</vt:lpstr>
      <vt:lpstr>Leighton Ford Ministries </vt:lpstr>
      <vt:lpstr>We Have Never Been This Way Before. Joshua 3-4</vt:lpstr>
      <vt:lpstr>June 6, 1946</vt:lpstr>
      <vt:lpstr>90,000 School Children in a Parade on a Thursday Before School is Out</vt:lpstr>
      <vt:lpstr>119th Annual Sunday School Parade</vt:lpstr>
      <vt:lpstr>Pre-Christian and Post-Christian</vt:lpstr>
      <vt:lpstr>Post-Christian Context</vt:lpstr>
      <vt:lpstr>PowerPoint Presentation</vt:lpstr>
      <vt:lpstr>Discussion of Genesis 3 and the Fall</vt:lpstr>
      <vt:lpstr>The Problem</vt:lpstr>
      <vt:lpstr>The Problem Persists</vt:lpstr>
      <vt:lpstr>Following the Ark – Following the Spirit </vt:lpstr>
      <vt:lpstr>1) Becoming an Attentive Person (Ch. 2)</vt:lpstr>
      <vt:lpstr>2) How Do I Manage Anxiety? (Ch. 3)</vt:lpstr>
      <vt:lpstr>Church as an Anxious System</vt:lpstr>
      <vt:lpstr>Family Systems in Anxiety</vt:lpstr>
      <vt:lpstr>3) Increasing the Trust Quotient (Ch 4)</vt:lpstr>
      <vt:lpstr>Trust Can Be Inherited from Predecessors</vt:lpstr>
      <vt:lpstr>Character Builds Trust</vt:lpstr>
    </vt:vector>
  </TitlesOfParts>
  <Company>Gordon-Conwell Theological Seminary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Singleton</dc:creator>
  <cp:lastModifiedBy>James Singleton</cp:lastModifiedBy>
  <cp:revision>10</cp:revision>
  <dcterms:created xsi:type="dcterms:W3CDTF">2025-02-23T23:12:14Z</dcterms:created>
  <dcterms:modified xsi:type="dcterms:W3CDTF">2025-02-26T18:04:01Z</dcterms:modified>
</cp:coreProperties>
</file>